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56" r:id="rId2"/>
    <p:sldId id="258" r:id="rId3"/>
    <p:sldId id="259" r:id="rId4"/>
    <p:sldId id="260" r:id="rId5"/>
    <p:sldId id="261" r:id="rId6"/>
    <p:sldId id="262" r:id="rId7"/>
    <p:sldId id="257"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0" autoAdjust="0"/>
    <p:restoredTop sz="96395" autoAdjust="0"/>
  </p:normalViewPr>
  <p:slideViewPr>
    <p:cSldViewPr snapToGrid="0">
      <p:cViewPr varScale="1">
        <p:scale>
          <a:sx n="76" d="100"/>
          <a:sy n="76" d="100"/>
        </p:scale>
        <p:origin x="104" y="-348"/>
      </p:cViewPr>
      <p:guideLst/>
    </p:cSldViewPr>
  </p:slideViewPr>
  <p:outlineViewPr>
    <p:cViewPr>
      <p:scale>
        <a:sx n="33" d="100"/>
        <a:sy n="33" d="100"/>
      </p:scale>
      <p:origin x="0" y="-3924"/>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g>
</file>

<file path=ppt/media/image10.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0BD7EE-D6B3-415A-B1A8-49D718A540CE}" type="datetimeFigureOut">
              <a:rPr lang="en-US" smtClean="0"/>
              <a:t>7/24/2018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E31119-6191-4BD2-B0F1-8EBF139F3C7C}" type="slidenum">
              <a:rPr lang="en-US" smtClean="0"/>
              <a:t>‹#›</a:t>
            </a:fld>
            <a:endParaRPr lang="en-US"/>
          </a:p>
        </p:txBody>
      </p:sp>
    </p:spTree>
    <p:extLst>
      <p:ext uri="{BB962C8B-B14F-4D97-AF65-F5344CB8AC3E}">
        <p14:creationId xmlns:p14="http://schemas.microsoft.com/office/powerpoint/2010/main" val="2019671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E31119-6191-4BD2-B0F1-8EBF139F3C7C}" type="slidenum">
              <a:rPr lang="en-US" smtClean="0"/>
              <a:t>12</a:t>
            </a:fld>
            <a:endParaRPr lang="en-US"/>
          </a:p>
        </p:txBody>
      </p:sp>
    </p:spTree>
    <p:extLst>
      <p:ext uri="{BB962C8B-B14F-4D97-AF65-F5344CB8AC3E}">
        <p14:creationId xmlns:p14="http://schemas.microsoft.com/office/powerpoint/2010/main" val="22851232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98620" y="3225394"/>
            <a:ext cx="10994760" cy="1832460"/>
          </a:xfrm>
          <a:noFill/>
          <a:effectLst>
            <a:outerShdw blurRad="50800" dist="38100" dir="2700000" algn="tl" rotWithShape="0">
              <a:prstClr val="black">
                <a:alpha val="40000"/>
              </a:prstClr>
            </a:outerShdw>
          </a:effectLst>
        </p:spPr>
        <p:txBody>
          <a:bodyPr>
            <a:normAutofit/>
          </a:bodyPr>
          <a:lstStyle>
            <a:lvl1pPr algn="r">
              <a:defRPr sz="4800">
                <a:solidFill>
                  <a:srgbClr val="FFFF00"/>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608419" y="5057854"/>
            <a:ext cx="10975163" cy="1018033"/>
          </a:xfrm>
        </p:spPr>
        <p:txBody>
          <a:bodyPr>
            <a:normAutofit/>
          </a:bodyPr>
          <a:lstStyle>
            <a:lvl1pPr marL="0" indent="0" algn="r">
              <a:buNone/>
              <a:defRPr sz="3733" b="0" i="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AD48AC7-DA66-4080-BDB0-94193669DBF4}" type="datetimeFigureOut">
              <a:rPr lang="en-US" smtClean="0"/>
              <a:t>7/24/2018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2B56C1-70F4-4AB4-BB10-7419D8B644FA}" type="slidenum">
              <a:rPr lang="en-US" smtClean="0"/>
              <a:t>‹#›</a:t>
            </a:fld>
            <a:endParaRPr lang="en-US"/>
          </a:p>
        </p:txBody>
      </p:sp>
    </p:spTree>
    <p:extLst>
      <p:ext uri="{BB962C8B-B14F-4D97-AF65-F5344CB8AC3E}">
        <p14:creationId xmlns:p14="http://schemas.microsoft.com/office/powerpoint/2010/main" val="23390823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t>Click icon to add picture</a:t>
            </a:r>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1AD48AC7-DA66-4080-BDB0-94193669DBF4}" type="datetimeFigureOut">
              <a:rPr lang="en-US" smtClean="0"/>
              <a:t>7/24/2018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2B56C1-70F4-4AB4-BB10-7419D8B644FA}" type="slidenum">
              <a:rPr lang="en-US" smtClean="0"/>
              <a:t>‹#›</a:t>
            </a:fld>
            <a:endParaRPr lang="en-US"/>
          </a:p>
        </p:txBody>
      </p:sp>
    </p:spTree>
    <p:extLst>
      <p:ext uri="{BB962C8B-B14F-4D97-AF65-F5344CB8AC3E}">
        <p14:creationId xmlns:p14="http://schemas.microsoft.com/office/powerpoint/2010/main" val="3148236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D48AC7-DA66-4080-BDB0-94193669DBF4}" type="datetimeFigureOut">
              <a:rPr lang="en-US" smtClean="0"/>
              <a:t>7/24/2018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2B56C1-70F4-4AB4-BB10-7419D8B644FA}" type="slidenum">
              <a:rPr lang="en-US" smtClean="0"/>
              <a:t>‹#›</a:t>
            </a:fld>
            <a:endParaRPr lang="en-US"/>
          </a:p>
        </p:txBody>
      </p:sp>
    </p:spTree>
    <p:extLst>
      <p:ext uri="{BB962C8B-B14F-4D97-AF65-F5344CB8AC3E}">
        <p14:creationId xmlns:p14="http://schemas.microsoft.com/office/powerpoint/2010/main" val="6374732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D48AC7-DA66-4080-BDB0-94193669DBF4}" type="datetimeFigureOut">
              <a:rPr lang="en-US" smtClean="0"/>
              <a:t>7/24/2018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2B56C1-70F4-4AB4-BB10-7419D8B644FA}" type="slidenum">
              <a:rPr lang="en-US" smtClean="0"/>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077967" y="3101618"/>
            <a:ext cx="1951712" cy="70261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923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620" y="374900"/>
            <a:ext cx="10994760" cy="1018035"/>
          </a:xfrm>
        </p:spPr>
        <p:txBody>
          <a:bodyPr>
            <a:normAutofit/>
          </a:bodyPr>
          <a:lstStyle>
            <a:lvl1pPr algn="r">
              <a:defRPr sz="4800" baseline="0">
                <a:solidFill>
                  <a:srgbClr val="FFFF00"/>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598621" y="1800147"/>
            <a:ext cx="10994760" cy="4479343"/>
          </a:xfrm>
        </p:spPr>
        <p:txBody>
          <a:bodyPr/>
          <a:lstStyle>
            <a:lvl1pPr algn="l">
              <a:defRPr sz="3733">
                <a:solidFill>
                  <a:srgbClr val="002060"/>
                </a:solidFill>
              </a:defRPr>
            </a:lvl1pPr>
            <a:lvl2pPr algn="l">
              <a:defRPr>
                <a:solidFill>
                  <a:srgbClr val="002060"/>
                </a:solidFill>
              </a:defRPr>
            </a:lvl2pPr>
            <a:lvl3pPr algn="l">
              <a:defRPr>
                <a:solidFill>
                  <a:srgbClr val="002060"/>
                </a:solidFill>
              </a:defRPr>
            </a:lvl3pPr>
            <a:lvl4pPr algn="l">
              <a:defRPr>
                <a:solidFill>
                  <a:srgbClr val="002060"/>
                </a:solidFill>
              </a:defRPr>
            </a:lvl4pPr>
            <a:lvl5pPr algn="l">
              <a:defRPr>
                <a:solidFill>
                  <a:srgbClr val="002060"/>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AD48AC7-DA66-4080-BDB0-94193669DBF4}" type="datetimeFigureOut">
              <a:rPr lang="en-US" smtClean="0"/>
              <a:t>7/24/2018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2B56C1-70F4-4AB4-BB10-7419D8B644FA}" type="slidenum">
              <a:rPr lang="en-US" smtClean="0"/>
              <a:t>‹#›</a:t>
            </a:fld>
            <a:endParaRPr lang="en-US"/>
          </a:p>
        </p:txBody>
      </p:sp>
    </p:spTree>
    <p:extLst>
      <p:ext uri="{BB962C8B-B14F-4D97-AF65-F5344CB8AC3E}">
        <p14:creationId xmlns:p14="http://schemas.microsoft.com/office/powerpoint/2010/main" val="36808653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38294" y="580046"/>
            <a:ext cx="8755087" cy="967132"/>
          </a:xfrm>
        </p:spPr>
        <p:txBody>
          <a:bodyPr>
            <a:normAutofit/>
          </a:bodyPr>
          <a:lstStyle>
            <a:lvl1pPr algn="l">
              <a:defRPr sz="4800">
                <a:solidFill>
                  <a:srgbClr val="FFFF00"/>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2838294" y="1598079"/>
            <a:ext cx="8755087" cy="4681415"/>
          </a:xfrm>
        </p:spPr>
        <p:txBody>
          <a:bodyPr/>
          <a:lstStyle>
            <a:lvl1pPr>
              <a:defRPr sz="3733">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AD48AC7-DA66-4080-BDB0-94193669DBF4}" type="datetimeFigureOut">
              <a:rPr lang="en-US" smtClean="0"/>
              <a:t>7/24/2018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2B56C1-70F4-4AB4-BB10-7419D8B644FA}" type="slidenum">
              <a:rPr lang="en-US" smtClean="0"/>
              <a:t>‹#›</a:t>
            </a:fld>
            <a:endParaRPr lang="en-US"/>
          </a:p>
        </p:txBody>
      </p:sp>
    </p:spTree>
    <p:extLst>
      <p:ext uri="{BB962C8B-B14F-4D97-AF65-F5344CB8AC3E}">
        <p14:creationId xmlns:p14="http://schemas.microsoft.com/office/powerpoint/2010/main" val="1033097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AD48AC7-DA66-4080-BDB0-94193669DBF4}" type="datetimeFigureOut">
              <a:rPr lang="en-US" smtClean="0"/>
              <a:t>7/24/2018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2B56C1-70F4-4AB4-BB10-7419D8B644FA}" type="slidenum">
              <a:rPr lang="en-US" smtClean="0"/>
              <a:t>‹#›</a:t>
            </a:fld>
            <a:endParaRPr lang="en-US"/>
          </a:p>
        </p:txBody>
      </p:sp>
    </p:spTree>
    <p:extLst>
      <p:ext uri="{BB962C8B-B14F-4D97-AF65-F5344CB8AC3E}">
        <p14:creationId xmlns:p14="http://schemas.microsoft.com/office/powerpoint/2010/main" val="3037325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AD48AC7-DA66-4080-BDB0-94193669DBF4}" type="datetimeFigureOut">
              <a:rPr lang="en-US" smtClean="0"/>
              <a:t>7/24/2018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2B56C1-70F4-4AB4-BB10-7419D8B644FA}" type="slidenum">
              <a:rPr lang="en-US" smtClean="0"/>
              <a:t>‹#›</a:t>
            </a:fld>
            <a:endParaRPr lang="en-US"/>
          </a:p>
        </p:txBody>
      </p:sp>
    </p:spTree>
    <p:extLst>
      <p:ext uri="{BB962C8B-B14F-4D97-AF65-F5344CB8AC3E}">
        <p14:creationId xmlns:p14="http://schemas.microsoft.com/office/powerpoint/2010/main" val="3324503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00424" y="374901"/>
            <a:ext cx="10791153" cy="1018033"/>
          </a:xfrm>
        </p:spPr>
        <p:txBody>
          <a:bodyPr>
            <a:normAutofit/>
          </a:bodyPr>
          <a:lstStyle>
            <a:lvl1pPr algn="r">
              <a:defRPr sz="4800" baseline="0">
                <a:solidFill>
                  <a:srgbClr val="FFFF00"/>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Text Placeholder 2"/>
          <p:cNvSpPr>
            <a:spLocks noGrp="1"/>
          </p:cNvSpPr>
          <p:nvPr>
            <p:ph type="body" idx="1"/>
          </p:nvPr>
        </p:nvSpPr>
        <p:spPr>
          <a:xfrm>
            <a:off x="715839" y="2207359"/>
            <a:ext cx="5386917" cy="639763"/>
          </a:xfrm>
        </p:spPr>
        <p:txBody>
          <a:bodyPr anchor="b"/>
          <a:lstStyle>
            <a:lvl1pPr marL="0" indent="0" algn="ctr">
              <a:buNone/>
              <a:defRPr sz="3200" b="1">
                <a:solidFill>
                  <a:srgbClr val="002060"/>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715839" y="2837221"/>
            <a:ext cx="5386917" cy="3035059"/>
          </a:xfrm>
        </p:spPr>
        <p:txBody>
          <a:bodyPr/>
          <a:lstStyle>
            <a:lvl1pPr algn="ctr">
              <a:defRPr sz="3200">
                <a:solidFill>
                  <a:srgbClr val="002060"/>
                </a:solidFill>
              </a:defRPr>
            </a:lvl1pPr>
            <a:lvl2pPr algn="ctr">
              <a:defRPr sz="2667">
                <a:solidFill>
                  <a:srgbClr val="002060"/>
                </a:solidFill>
              </a:defRPr>
            </a:lvl2pPr>
            <a:lvl3pPr algn="ctr">
              <a:defRPr sz="2400">
                <a:solidFill>
                  <a:srgbClr val="002060"/>
                </a:solidFill>
              </a:defRPr>
            </a:lvl3pPr>
            <a:lvl4pPr algn="ctr">
              <a:defRPr sz="2133">
                <a:solidFill>
                  <a:srgbClr val="002060"/>
                </a:solidFill>
              </a:defRPr>
            </a:lvl4pPr>
            <a:lvl5pPr algn="ctr">
              <a:defRPr sz="2133">
                <a:solidFill>
                  <a:srgbClr val="002060"/>
                </a:solidFill>
              </a:defRPr>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1" y="2207359"/>
            <a:ext cx="5389033" cy="639763"/>
          </a:xfrm>
        </p:spPr>
        <p:txBody>
          <a:bodyPr anchor="b"/>
          <a:lstStyle>
            <a:lvl1pPr marL="0" indent="0" algn="ctr">
              <a:buNone/>
              <a:defRPr sz="3200" b="1">
                <a:solidFill>
                  <a:srgbClr val="002060"/>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096001" y="2837221"/>
            <a:ext cx="5389033" cy="3035059"/>
          </a:xfrm>
        </p:spPr>
        <p:txBody>
          <a:bodyPr/>
          <a:lstStyle>
            <a:lvl1pPr algn="ctr">
              <a:defRPr sz="3200">
                <a:solidFill>
                  <a:srgbClr val="002060"/>
                </a:solidFill>
              </a:defRPr>
            </a:lvl1pPr>
            <a:lvl2pPr algn="ctr">
              <a:defRPr sz="2667">
                <a:solidFill>
                  <a:srgbClr val="002060"/>
                </a:solidFill>
              </a:defRPr>
            </a:lvl2pPr>
            <a:lvl3pPr algn="ctr">
              <a:defRPr sz="2400">
                <a:solidFill>
                  <a:srgbClr val="002060"/>
                </a:solidFill>
              </a:defRPr>
            </a:lvl3pPr>
            <a:lvl4pPr algn="ctr">
              <a:defRPr sz="2133">
                <a:solidFill>
                  <a:srgbClr val="002060"/>
                </a:solidFill>
              </a:defRPr>
            </a:lvl4pPr>
            <a:lvl5pPr algn="ctr">
              <a:defRPr sz="2133">
                <a:solidFill>
                  <a:srgbClr val="002060"/>
                </a:solidFill>
              </a:defRPr>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AD48AC7-DA66-4080-BDB0-94193669DBF4}" type="datetimeFigureOut">
              <a:rPr lang="en-US" smtClean="0"/>
              <a:t>7/24/2018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2B56C1-70F4-4AB4-BB10-7419D8B644FA}" type="slidenum">
              <a:rPr lang="en-US" smtClean="0"/>
              <a:t>‹#›</a:t>
            </a:fld>
            <a:endParaRPr lang="en-US"/>
          </a:p>
        </p:txBody>
      </p:sp>
    </p:spTree>
    <p:extLst>
      <p:ext uri="{BB962C8B-B14F-4D97-AF65-F5344CB8AC3E}">
        <p14:creationId xmlns:p14="http://schemas.microsoft.com/office/powerpoint/2010/main" val="2947867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AD48AC7-DA66-4080-BDB0-94193669DBF4}" type="datetimeFigureOut">
              <a:rPr lang="en-US" smtClean="0"/>
              <a:t>7/24/2018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2B56C1-70F4-4AB4-BB10-7419D8B644FA}" type="slidenum">
              <a:rPr lang="en-US" smtClean="0"/>
              <a:t>‹#›</a:t>
            </a:fld>
            <a:endParaRPr lang="en-US"/>
          </a:p>
        </p:txBody>
      </p:sp>
    </p:spTree>
    <p:extLst>
      <p:ext uri="{BB962C8B-B14F-4D97-AF65-F5344CB8AC3E}">
        <p14:creationId xmlns:p14="http://schemas.microsoft.com/office/powerpoint/2010/main" val="27188998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D48AC7-DA66-4080-BDB0-94193669DBF4}" type="datetimeFigureOut">
              <a:rPr lang="en-US" smtClean="0"/>
              <a:t>7/24/2018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2B56C1-70F4-4AB4-BB10-7419D8B644FA}" type="slidenum">
              <a:rPr lang="en-US" smtClean="0"/>
              <a:t>‹#›</a:t>
            </a:fld>
            <a:endParaRPr lang="en-US"/>
          </a:p>
        </p:txBody>
      </p:sp>
    </p:spTree>
    <p:extLst>
      <p:ext uri="{BB962C8B-B14F-4D97-AF65-F5344CB8AC3E}">
        <p14:creationId xmlns:p14="http://schemas.microsoft.com/office/powerpoint/2010/main" val="1878986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1AD48AC7-DA66-4080-BDB0-94193669DBF4}" type="datetimeFigureOut">
              <a:rPr lang="en-US" smtClean="0"/>
              <a:t>7/24/2018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2B56C1-70F4-4AB4-BB10-7419D8B644FA}" type="slidenum">
              <a:rPr lang="en-US" smtClean="0"/>
              <a:t>‹#›</a:t>
            </a:fld>
            <a:endParaRPr lang="en-US"/>
          </a:p>
        </p:txBody>
      </p:sp>
    </p:spTree>
    <p:extLst>
      <p:ext uri="{BB962C8B-B14F-4D97-AF65-F5344CB8AC3E}">
        <p14:creationId xmlns:p14="http://schemas.microsoft.com/office/powerpoint/2010/main" val="46364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1AD48AC7-DA66-4080-BDB0-94193669DBF4}" type="datetimeFigureOut">
              <a:rPr lang="en-US" smtClean="0"/>
              <a:t>7/24/2018</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32B56C1-70F4-4AB4-BB10-7419D8B644FA}" type="slidenum">
              <a:rPr lang="en-US" smtClean="0"/>
              <a:t>‹#›</a:t>
            </a:fld>
            <a:endParaRPr lang="en-US"/>
          </a:p>
        </p:txBody>
      </p:sp>
      <p:sp>
        <p:nvSpPr>
          <p:cNvPr id="7" name="TextBox 6">
            <a:extLst>
              <a:ext uri="{FF2B5EF4-FFF2-40B4-BE49-F238E27FC236}">
                <a16:creationId xmlns:a16="http://schemas.microsoft.com/office/drawing/2014/main" id="{11E867DF-3DCA-4725-94F0-F2B6BD747A82}"/>
              </a:ext>
            </a:extLst>
          </p:cNvPr>
          <p:cNvSpPr txBox="1"/>
          <p:nvPr/>
        </p:nvSpPr>
        <p:spPr>
          <a:xfrm>
            <a:off x="-12200" y="6951663"/>
            <a:ext cx="11186167" cy="666977"/>
          </a:xfrm>
          <a:prstGeom prst="rect">
            <a:avLst/>
          </a:prstGeom>
          <a:noFill/>
        </p:spPr>
        <p:txBody>
          <a:bodyPr wrap="square" rtlCol="0">
            <a:spAutoFit/>
          </a:bodyPr>
          <a:lstStyle/>
          <a:p>
            <a:r>
              <a:rPr lang="en-US" sz="1867" dirty="0">
                <a:solidFill>
                  <a:schemeClr val="bg1">
                    <a:lumMod val="65000"/>
                  </a:schemeClr>
                </a:solidFill>
              </a:rPr>
              <a:t>This presentation uses a free template provided by FPPT.com</a:t>
            </a:r>
          </a:p>
          <a:p>
            <a:r>
              <a:rPr lang="en-US" sz="1867" dirty="0">
                <a:solidFill>
                  <a:schemeClr val="bg1">
                    <a:lumMod val="65000"/>
                  </a:schemeClr>
                </a:solidFill>
              </a:rPr>
              <a:t>www.free-power-point-templates.com</a:t>
            </a:r>
          </a:p>
        </p:txBody>
      </p:sp>
    </p:spTree>
    <p:extLst>
      <p:ext uri="{BB962C8B-B14F-4D97-AF65-F5344CB8AC3E}">
        <p14:creationId xmlns:p14="http://schemas.microsoft.com/office/powerpoint/2010/main" val="31112371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0BC50-2D23-4CE0-9845-6B9D9E48143D}"/>
              </a:ext>
            </a:extLst>
          </p:cNvPr>
          <p:cNvSpPr>
            <a:spLocks noGrp="1"/>
          </p:cNvSpPr>
          <p:nvPr>
            <p:ph type="ctrTitle"/>
          </p:nvPr>
        </p:nvSpPr>
        <p:spPr>
          <a:xfrm>
            <a:off x="588821" y="1972575"/>
            <a:ext cx="10994760" cy="2872496"/>
          </a:xfrm>
        </p:spPr>
        <p:txBody>
          <a:bodyPr>
            <a:normAutofit/>
          </a:bodyPr>
          <a:lstStyle/>
          <a:p>
            <a:r>
              <a:rPr lang="en-US" sz="5400" dirty="0"/>
              <a:t>Augmented</a:t>
            </a:r>
            <a:br>
              <a:rPr lang="en-US" sz="5400" dirty="0"/>
            </a:br>
            <a:r>
              <a:rPr lang="en-US" sz="5400" dirty="0"/>
              <a:t> Vehicular Reality</a:t>
            </a:r>
          </a:p>
        </p:txBody>
      </p:sp>
      <p:sp>
        <p:nvSpPr>
          <p:cNvPr id="3" name="Subtitle 2">
            <a:extLst>
              <a:ext uri="{FF2B5EF4-FFF2-40B4-BE49-F238E27FC236}">
                <a16:creationId xmlns:a16="http://schemas.microsoft.com/office/drawing/2014/main" id="{95FB19AF-9231-4196-A995-AF38B388C54F}"/>
              </a:ext>
            </a:extLst>
          </p:cNvPr>
          <p:cNvSpPr>
            <a:spLocks noGrp="1"/>
          </p:cNvSpPr>
          <p:nvPr>
            <p:ph type="subTitle" idx="1"/>
          </p:nvPr>
        </p:nvSpPr>
        <p:spPr>
          <a:xfrm>
            <a:off x="608419" y="4462732"/>
            <a:ext cx="10975163" cy="1613156"/>
          </a:xfrm>
        </p:spPr>
        <p:txBody>
          <a:bodyPr>
            <a:normAutofit fontScale="70000" lnSpcReduction="20000"/>
          </a:bodyPr>
          <a:lstStyle/>
          <a:p>
            <a:r>
              <a:rPr lang="en-US" dirty="0"/>
              <a:t>Hang </a:t>
            </a:r>
            <a:r>
              <a:rPr lang="en-US" dirty="0" err="1"/>
              <a:t>Qiu</a:t>
            </a:r>
            <a:r>
              <a:rPr lang="en-US" dirty="0"/>
              <a:t>, Fawad Ahmed, Marco </a:t>
            </a:r>
            <a:r>
              <a:rPr lang="en-US" dirty="0" err="1"/>
              <a:t>Gruteser</a:t>
            </a:r>
            <a:r>
              <a:rPr lang="en-US" dirty="0"/>
              <a:t>, </a:t>
            </a:r>
          </a:p>
          <a:p>
            <a:r>
              <a:rPr lang="en-US" dirty="0"/>
              <a:t>Fan Bai, Ramesh Govindan and </a:t>
            </a:r>
            <a:r>
              <a:rPr lang="en-US" dirty="0" err="1"/>
              <a:t>Gorkem</a:t>
            </a:r>
            <a:r>
              <a:rPr lang="en-US" dirty="0"/>
              <a:t> Kar</a:t>
            </a:r>
          </a:p>
          <a:p>
            <a:endParaRPr lang="en-US" dirty="0"/>
          </a:p>
          <a:p>
            <a:pPr algn="r"/>
            <a:r>
              <a:rPr lang="en-US" dirty="0"/>
              <a:t>Presented by: Sidharth Raj</a:t>
            </a:r>
          </a:p>
        </p:txBody>
      </p:sp>
    </p:spTree>
    <p:extLst>
      <p:ext uri="{BB962C8B-B14F-4D97-AF65-F5344CB8AC3E}">
        <p14:creationId xmlns:p14="http://schemas.microsoft.com/office/powerpoint/2010/main" val="14119206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(Cont.)</a:t>
            </a:r>
          </a:p>
        </p:txBody>
      </p:sp>
      <p:sp>
        <p:nvSpPr>
          <p:cNvPr id="3" name="Content Placeholder 2"/>
          <p:cNvSpPr>
            <a:spLocks noGrp="1"/>
          </p:cNvSpPr>
          <p:nvPr>
            <p:ph idx="1"/>
          </p:nvPr>
        </p:nvSpPr>
        <p:spPr/>
        <p:txBody>
          <a:bodyPr>
            <a:normAutofit fontScale="92500" lnSpcReduction="10000"/>
          </a:bodyPr>
          <a:lstStyle/>
          <a:p>
            <a:r>
              <a:rPr lang="en-US" dirty="0"/>
              <a:t>This data is then shared with other cars, but AVR must solve the following three problems :</a:t>
            </a:r>
          </a:p>
          <a:p>
            <a:pPr lvl="1"/>
            <a:r>
              <a:rPr lang="en-US" dirty="0"/>
              <a:t>How to resolve the perspective difference between the communicating cars?</a:t>
            </a:r>
          </a:p>
          <a:p>
            <a:pPr lvl="1"/>
            <a:r>
              <a:rPr lang="en-US" dirty="0"/>
              <a:t>How to find a common coordinate frame of reference between two cars?</a:t>
            </a:r>
          </a:p>
          <a:p>
            <a:pPr lvl="1"/>
            <a:r>
              <a:rPr lang="en-US" dirty="0"/>
              <a:t>How to minimize the communication bandwidth and latency for transferring 3-D views?</a:t>
            </a:r>
          </a:p>
          <a:p>
            <a:endParaRPr lang="en-US" dirty="0"/>
          </a:p>
          <a:p>
            <a:pPr lvl="1"/>
            <a:endParaRPr lang="en-US" dirty="0"/>
          </a:p>
          <a:p>
            <a:pPr lvl="1"/>
            <a:endParaRPr lang="en-US" dirty="0"/>
          </a:p>
          <a:p>
            <a:pPr lvl="1"/>
            <a:endParaRPr lang="en-US" dirty="0"/>
          </a:p>
          <a:p>
            <a:pPr lvl="1"/>
            <a:endParaRPr lang="en-US" dirty="0"/>
          </a:p>
          <a:p>
            <a:pPr lvl="1"/>
            <a:endParaRPr lang="en-US" dirty="0"/>
          </a:p>
          <a:p>
            <a:pPr marL="609585" lvl="1" indent="0">
              <a:buNone/>
            </a:pPr>
            <a:endParaRPr lang="en-US" dirty="0"/>
          </a:p>
          <a:p>
            <a:pPr lvl="1"/>
            <a:endParaRPr lang="en-US" dirty="0"/>
          </a:p>
        </p:txBody>
      </p:sp>
    </p:spTree>
    <p:extLst>
      <p:ext uri="{BB962C8B-B14F-4D97-AF65-F5344CB8AC3E}">
        <p14:creationId xmlns:p14="http://schemas.microsoft.com/office/powerpoint/2010/main" val="1276251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Background, Motivation </a:t>
            </a:r>
            <a:br>
              <a:rPr lang="en-US" dirty="0"/>
            </a:br>
            <a:r>
              <a:rPr lang="en-US" dirty="0"/>
              <a:t>and Challenges</a:t>
            </a:r>
          </a:p>
        </p:txBody>
      </p:sp>
      <p:sp>
        <p:nvSpPr>
          <p:cNvPr id="3" name="Content Placeholder 2"/>
          <p:cNvSpPr>
            <a:spLocks noGrp="1"/>
          </p:cNvSpPr>
          <p:nvPr>
            <p:ph idx="1"/>
          </p:nvPr>
        </p:nvSpPr>
        <p:spPr/>
        <p:txBody>
          <a:bodyPr>
            <a:normAutofit fontScale="70000" lnSpcReduction="20000"/>
          </a:bodyPr>
          <a:lstStyle/>
          <a:p>
            <a:r>
              <a:rPr lang="en-US" dirty="0"/>
              <a:t>Sensing Capabilities in Future Cars:</a:t>
            </a:r>
          </a:p>
          <a:p>
            <a:pPr lvl="1"/>
            <a:r>
              <a:rPr lang="en-US" dirty="0"/>
              <a:t>A crucial component of an autonomous car is a 3-D sensing capability that provides depth perception of a car’s surroundings.</a:t>
            </a:r>
          </a:p>
          <a:p>
            <a:pPr lvl="1"/>
            <a:r>
              <a:rPr lang="en-US" dirty="0"/>
              <a:t>Modern autonomous vehicle rely on a rich variety of accurate perception sensors, including advanced multi-beam </a:t>
            </a:r>
            <a:r>
              <a:rPr lang="en-US" dirty="0" err="1"/>
              <a:t>LiDar</a:t>
            </a:r>
            <a:r>
              <a:rPr lang="en-US" dirty="0"/>
              <a:t>, radar, long-range ultrasonic and forward-facing or surrounding-view camera sensors, to detect and track moving objects while producing a high-definition (HD) map for localization.</a:t>
            </a:r>
          </a:p>
          <a:p>
            <a:pPr lvl="1"/>
            <a:r>
              <a:rPr lang="en-US" dirty="0"/>
              <a:t>This collection of sensors, generates successive point clouds, each of which represents the instantaneous 3-D view of the environment.</a:t>
            </a:r>
          </a:p>
          <a:p>
            <a:pPr lvl="1"/>
            <a:r>
              <a:rPr lang="en-US" dirty="0"/>
              <a:t>A point in the point cloud represents a voxel in the 3-D space, and is associated with a position in 3-D .</a:t>
            </a:r>
          </a:p>
        </p:txBody>
      </p:sp>
    </p:spTree>
    <p:extLst>
      <p:ext uri="{BB962C8B-B14F-4D97-AF65-F5344CB8AC3E}">
        <p14:creationId xmlns:p14="http://schemas.microsoft.com/office/powerpoint/2010/main" val="3570639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Background, Motivation </a:t>
            </a:r>
            <a:br>
              <a:rPr lang="en-US" dirty="0"/>
            </a:br>
            <a:r>
              <a:rPr lang="en-US" dirty="0"/>
              <a:t>and Challenges (Cont.)</a:t>
            </a:r>
          </a:p>
        </p:txBody>
      </p:sp>
      <p:sp>
        <p:nvSpPr>
          <p:cNvPr id="3" name="Content Placeholder 2"/>
          <p:cNvSpPr>
            <a:spLocks noGrp="1"/>
          </p:cNvSpPr>
          <p:nvPr>
            <p:ph idx="1"/>
          </p:nvPr>
        </p:nvSpPr>
        <p:spPr/>
        <p:txBody>
          <a:bodyPr>
            <a:normAutofit fontScale="62500" lnSpcReduction="20000"/>
          </a:bodyPr>
          <a:lstStyle/>
          <a:p>
            <a:r>
              <a:rPr lang="en-US" dirty="0"/>
              <a:t>The Problem:</a:t>
            </a:r>
          </a:p>
          <a:p>
            <a:pPr lvl="1"/>
            <a:r>
              <a:rPr lang="en-US" dirty="0"/>
              <a:t>Most of these sensors only provide line-of-sight perception (e.g., </a:t>
            </a:r>
            <a:r>
              <a:rPr lang="en-US" dirty="0" err="1"/>
              <a:t>LiDar</a:t>
            </a:r>
            <a:r>
              <a:rPr lang="en-US" dirty="0"/>
              <a:t>, Radar, (stereo) camera and Infrared sensors) and obstacles can often block a vehicle’s sensing range.</a:t>
            </a:r>
          </a:p>
          <a:p>
            <a:pPr lvl="1"/>
            <a:r>
              <a:rPr lang="en-US" dirty="0"/>
              <a:t>Weather often reduce the sensing range of the system.</a:t>
            </a:r>
          </a:p>
          <a:p>
            <a:r>
              <a:rPr lang="en-US" dirty="0"/>
              <a:t>In this paper, we explore the feasibility of a simple idea: extending the visual range of vehicles through communication.</a:t>
            </a:r>
          </a:p>
          <a:p>
            <a:r>
              <a:rPr lang="en-US" dirty="0"/>
              <a:t>Consider two cars, a leader and a follower. The leader can share objects (e.g. stop signs, crosswalks, potholes, pedestrians) in it’s range, unknown to the follower.</a:t>
            </a:r>
          </a:p>
          <a:p>
            <a:r>
              <a:rPr lang="en-US" dirty="0"/>
              <a:t>The follower then uses this information to make safe driving decisions.</a:t>
            </a:r>
          </a:p>
          <a:p>
            <a:r>
              <a:rPr lang="en-US" dirty="0"/>
              <a:t>An AVR capability across vehicles can potentially provide more accurate information (today’s navigation apps rely on crowdsourcing, and their accuracy is spotty), together with precise positions of these hazards. </a:t>
            </a:r>
          </a:p>
        </p:txBody>
      </p:sp>
    </p:spTree>
    <p:extLst>
      <p:ext uri="{BB962C8B-B14F-4D97-AF65-F5344CB8AC3E}">
        <p14:creationId xmlns:p14="http://schemas.microsoft.com/office/powerpoint/2010/main" val="34171904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Background, Motivation </a:t>
            </a:r>
            <a:br>
              <a:rPr lang="en-US" dirty="0"/>
            </a:br>
            <a:r>
              <a:rPr lang="en-US" dirty="0"/>
              <a:t>and Challenges (Cont.)</a:t>
            </a:r>
          </a:p>
        </p:txBody>
      </p:sp>
      <p:sp>
        <p:nvSpPr>
          <p:cNvPr id="3" name="Content Placeholder 2"/>
          <p:cNvSpPr>
            <a:spLocks noGrp="1"/>
          </p:cNvSpPr>
          <p:nvPr>
            <p:ph idx="1"/>
          </p:nvPr>
        </p:nvSpPr>
        <p:spPr/>
        <p:txBody>
          <a:bodyPr>
            <a:normAutofit fontScale="70000" lnSpcReduction="20000"/>
          </a:bodyPr>
          <a:lstStyle/>
          <a:p>
            <a:r>
              <a:rPr lang="en-US" dirty="0"/>
              <a:t>Challenges:</a:t>
            </a:r>
          </a:p>
          <a:p>
            <a:pPr lvl="1"/>
            <a:r>
              <a:rPr lang="en-US" dirty="0"/>
              <a:t>For AVR, each vehicle needs to transform the view received from the other vehicles into its own view. To be able to do this very accurately, ‘perspective transformation’ needs both the exact position of the sensor and the orientation at a high resolution.</a:t>
            </a:r>
          </a:p>
          <a:p>
            <a:pPr lvl="1"/>
            <a:r>
              <a:rPr lang="en-US" dirty="0"/>
              <a:t>The high volume of data generated by the sensors can easily overwhelm the capabilities of most existing or future wireless communication systems.</a:t>
            </a:r>
          </a:p>
          <a:p>
            <a:pPr lvl="1"/>
            <a:r>
              <a:rPr lang="en-US" dirty="0"/>
              <a:t>AVR needs to have an extremely low end to end latency in order to achieve real-time extended vision. Thus, it requires fast object extraction, low communication latency, and fast perspective transformation and merging processing.</a:t>
            </a:r>
          </a:p>
          <a:p>
            <a:pPr lvl="1"/>
            <a:endParaRPr lang="en-US" dirty="0"/>
          </a:p>
        </p:txBody>
      </p:sp>
    </p:spTree>
    <p:extLst>
      <p:ext uri="{BB962C8B-B14F-4D97-AF65-F5344CB8AC3E}">
        <p14:creationId xmlns:p14="http://schemas.microsoft.com/office/powerpoint/2010/main" val="2280857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AVR Design</a:t>
            </a:r>
          </a:p>
        </p:txBody>
      </p:sp>
      <p:sp>
        <p:nvSpPr>
          <p:cNvPr id="3" name="Content Placeholder 2"/>
          <p:cNvSpPr>
            <a:spLocks noGrp="1"/>
          </p:cNvSpPr>
          <p:nvPr>
            <p:ph idx="1"/>
          </p:nvPr>
        </p:nvSpPr>
        <p:spPr/>
        <p:txBody>
          <a:bodyPr>
            <a:normAutofit fontScale="85000" lnSpcReduction="20000"/>
          </a:bodyPr>
          <a:lstStyle/>
          <a:p>
            <a:r>
              <a:rPr lang="en-US" dirty="0"/>
              <a:t>AVR creates an extended 3-D map, updated in real-time, of a vehicle’s surroundings regardless of any line-of-sight occlusions.</a:t>
            </a:r>
          </a:p>
          <a:p>
            <a:r>
              <a:rPr lang="en-US" dirty="0"/>
              <a:t>AVR leverages a crowd-sourced sparse HD map to enable vehicles to position themselves relative to each other, by positioning themselves relative to the same static objects in the environment.</a:t>
            </a:r>
          </a:p>
          <a:p>
            <a:r>
              <a:rPr lang="en-US" dirty="0"/>
              <a:t>It utilizes wireless communication to share vehicle views. To minimize the communication overhead, AVR shares only moving objects.</a:t>
            </a:r>
          </a:p>
          <a:p>
            <a:endParaRPr lang="en-US" dirty="0"/>
          </a:p>
        </p:txBody>
      </p:sp>
    </p:spTree>
    <p:extLst>
      <p:ext uri="{BB962C8B-B14F-4D97-AF65-F5344CB8AC3E}">
        <p14:creationId xmlns:p14="http://schemas.microsoft.com/office/powerpoint/2010/main" val="3971323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AVR Design (Cont.)</a:t>
            </a:r>
          </a:p>
        </p:txBody>
      </p:sp>
      <p:pic>
        <p:nvPicPr>
          <p:cNvPr id="4" name="AVR_ Augmented Vehicular Reality">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12963" y="1800225"/>
            <a:ext cx="7964487" cy="4479925"/>
          </a:xfrm>
        </p:spPr>
      </p:pic>
    </p:spTree>
    <p:extLst>
      <p:ext uri="{BB962C8B-B14F-4D97-AF65-F5344CB8AC3E}">
        <p14:creationId xmlns:p14="http://schemas.microsoft.com/office/powerpoint/2010/main" val="13639533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AVR Working</a:t>
            </a:r>
          </a:p>
        </p:txBody>
      </p:sp>
      <p:sp>
        <p:nvSpPr>
          <p:cNvPr id="3" name="Content Placeholder 2"/>
          <p:cNvSpPr>
            <a:spLocks noGrp="1"/>
          </p:cNvSpPr>
          <p:nvPr>
            <p:ph idx="1"/>
          </p:nvPr>
        </p:nvSpPr>
        <p:spPr/>
        <p:txBody>
          <a:bodyPr>
            <a:normAutofit fontScale="70000" lnSpcReduction="20000"/>
          </a:bodyPr>
          <a:lstStyle/>
          <a:p>
            <a:r>
              <a:rPr lang="en-US" dirty="0"/>
              <a:t>Each vehicle continuously captures point clouds and, using a pre-computed sparse HD map containing features of static objects in the environment, localizes itself in a coordinate frame relative to the camera that captured the sparse HD map.</a:t>
            </a:r>
          </a:p>
          <a:p>
            <a:r>
              <a:rPr lang="en-US" dirty="0"/>
              <a:t>Meanwhile, each vehicle also isolates point cloud of dynamic objects in the environment, and transmits these to vehicles nearby, either using V2V technologies or using road-side or cloud infrastructure.</a:t>
            </a:r>
          </a:p>
          <a:p>
            <a:r>
              <a:rPr lang="en-US" dirty="0"/>
              <a:t>Other vehicles can also position themselves in the same relative coordinate frame of reference, so, when they receive point clouds from other vehicles, they can merge these into their own camera’s reference frame.</a:t>
            </a:r>
          </a:p>
          <a:p>
            <a:r>
              <a:rPr lang="en-US" dirty="0"/>
              <a:t>Before doing so, they must do a perspective transformation that accounts for perspective differences between the two vehicles.</a:t>
            </a:r>
          </a:p>
          <a:p>
            <a:endParaRPr lang="en-US" dirty="0"/>
          </a:p>
        </p:txBody>
      </p:sp>
    </p:spTree>
    <p:extLst>
      <p:ext uri="{BB962C8B-B14F-4D97-AF65-F5344CB8AC3E}">
        <p14:creationId xmlns:p14="http://schemas.microsoft.com/office/powerpoint/2010/main" val="12618093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AVR Working (Cont.)</a:t>
            </a:r>
          </a:p>
        </p:txBody>
      </p:sp>
      <p:sp>
        <p:nvSpPr>
          <p:cNvPr id="3" name="Content Placeholder 2"/>
          <p:cNvSpPr>
            <a:spLocks noGrp="1"/>
          </p:cNvSpPr>
          <p:nvPr>
            <p:ph idx="1"/>
          </p:nvPr>
        </p:nvSpPr>
        <p:spPr/>
        <p:txBody>
          <a:bodyPr>
            <a:normAutofit/>
          </a:bodyPr>
          <a:lstStyle/>
          <a:p>
            <a:r>
              <a:rPr lang="en-US" sz="2800" dirty="0"/>
              <a:t>AVR also incorporates a state-of-the-art object recognition framework trained on a vehicular scenario, the framework detects interesting objects, i.e., cars, pedestrians, etc., and localizes and draws a 2-D bounding box on the frame.</a:t>
            </a:r>
          </a:p>
          <a:p>
            <a:endParaRPr lang="en-US" dirty="0"/>
          </a:p>
        </p:txBody>
      </p:sp>
      <p:pic>
        <p:nvPicPr>
          <p:cNvPr id="4" name="Picture 3"/>
          <p:cNvPicPr>
            <a:picLocks noChangeAspect="1"/>
          </p:cNvPicPr>
          <p:nvPr/>
        </p:nvPicPr>
        <p:blipFill>
          <a:blip r:embed="rId2"/>
          <a:stretch>
            <a:fillRect/>
          </a:stretch>
        </p:blipFill>
        <p:spPr>
          <a:xfrm>
            <a:off x="3596899" y="3585560"/>
            <a:ext cx="4620160" cy="2693930"/>
          </a:xfrm>
          <a:prstGeom prst="rect">
            <a:avLst/>
          </a:prstGeom>
        </p:spPr>
      </p:pic>
      <p:sp>
        <p:nvSpPr>
          <p:cNvPr id="5" name="TextBox 4"/>
          <p:cNvSpPr txBox="1"/>
          <p:nvPr/>
        </p:nvSpPr>
        <p:spPr>
          <a:xfrm>
            <a:off x="4596935" y="6279490"/>
            <a:ext cx="2552008" cy="276999"/>
          </a:xfrm>
          <a:prstGeom prst="rect">
            <a:avLst/>
          </a:prstGeom>
          <a:noFill/>
        </p:spPr>
        <p:txBody>
          <a:bodyPr wrap="square" rtlCol="0">
            <a:spAutoFit/>
          </a:bodyPr>
          <a:lstStyle/>
          <a:p>
            <a:r>
              <a:rPr lang="en-US" sz="1200" dirty="0"/>
              <a:t>Feature detection and 3-D matching</a:t>
            </a:r>
          </a:p>
        </p:txBody>
      </p:sp>
    </p:spTree>
    <p:extLst>
      <p:ext uri="{BB962C8B-B14F-4D97-AF65-F5344CB8AC3E}">
        <p14:creationId xmlns:p14="http://schemas.microsoft.com/office/powerpoint/2010/main" val="34129923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Localization using </a:t>
            </a:r>
            <a:br>
              <a:rPr lang="en-US" dirty="0"/>
            </a:br>
            <a:r>
              <a:rPr lang="en-US" dirty="0"/>
              <a:t>Sparse 3-D Feature Maps</a:t>
            </a:r>
          </a:p>
        </p:txBody>
      </p:sp>
      <p:sp>
        <p:nvSpPr>
          <p:cNvPr id="3" name="Content Placeholder 2"/>
          <p:cNvSpPr>
            <a:spLocks noGrp="1"/>
          </p:cNvSpPr>
          <p:nvPr>
            <p:ph idx="1"/>
          </p:nvPr>
        </p:nvSpPr>
        <p:spPr/>
        <p:txBody>
          <a:bodyPr>
            <a:normAutofit fontScale="77500" lnSpcReduction="20000"/>
          </a:bodyPr>
          <a:lstStyle/>
          <a:p>
            <a:r>
              <a:rPr lang="en-US" dirty="0"/>
              <a:t>To solve the problem of localizing one vehicle with respect to another, AVR leverages prior work in stereo-vision based Simultaneous Localization And Mapping (SLAM).</a:t>
            </a:r>
          </a:p>
          <a:p>
            <a:r>
              <a:rPr lang="en-US" dirty="0"/>
              <a:t>This work generates sparse 3-D features of the environment, where each feature is associated with a precise position.</a:t>
            </a:r>
          </a:p>
          <a:p>
            <a:r>
              <a:rPr lang="en-US" dirty="0"/>
              <a:t>In AVR, as a car traverses a street, all stable features on the street, from the buildings, the traffic signs, the sidewalks, etc., are recorded, together with their coordinates, as if the camera were doing a 3-D scan of the street. </a:t>
            </a:r>
          </a:p>
          <a:p>
            <a:r>
              <a:rPr lang="en-US" dirty="0"/>
              <a:t>Each car can then crowd-source its collected map.</a:t>
            </a:r>
          </a:p>
          <a:p>
            <a:r>
              <a:rPr lang="en-US" dirty="0"/>
              <a:t>The mechanisms for this crowd-sourcing is left for future works.</a:t>
            </a:r>
          </a:p>
          <a:p>
            <a:endParaRPr lang="en-US" dirty="0"/>
          </a:p>
        </p:txBody>
      </p:sp>
    </p:spTree>
    <p:extLst>
      <p:ext uri="{BB962C8B-B14F-4D97-AF65-F5344CB8AC3E}">
        <p14:creationId xmlns:p14="http://schemas.microsoft.com/office/powerpoint/2010/main" val="18140743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Localization using Sparse </a:t>
            </a:r>
            <a:br>
              <a:rPr lang="en-US" dirty="0"/>
            </a:br>
            <a:r>
              <a:rPr lang="en-US" dirty="0"/>
              <a:t>3-D Feature Maps (Cont.)</a:t>
            </a:r>
          </a:p>
        </p:txBody>
      </p:sp>
      <p:sp>
        <p:nvSpPr>
          <p:cNvPr id="3" name="Content Placeholder 2"/>
          <p:cNvSpPr>
            <a:spLocks noGrp="1"/>
          </p:cNvSpPr>
          <p:nvPr>
            <p:ph idx="1"/>
          </p:nvPr>
        </p:nvSpPr>
        <p:spPr/>
        <p:txBody>
          <a:bodyPr/>
          <a:lstStyle/>
          <a:p>
            <a:r>
              <a:rPr lang="en-US" dirty="0"/>
              <a:t>AVR needs only one traversal to collect features sufficient for a map since these features represent static objects in the environment.</a:t>
            </a:r>
          </a:p>
          <a:p>
            <a:r>
              <a:rPr lang="en-US" dirty="0"/>
              <a:t>The amount of data needed for each road segment depends on the complexity of the environment.</a:t>
            </a:r>
          </a:p>
          <a:p>
            <a:r>
              <a:rPr lang="en-US" dirty="0"/>
              <a:t>As an example, AVR creates 97MB of features for a 0.1 mile stretch of a road.</a:t>
            </a:r>
          </a:p>
        </p:txBody>
      </p:sp>
    </p:spTree>
    <p:extLst>
      <p:ext uri="{BB962C8B-B14F-4D97-AF65-F5344CB8AC3E}">
        <p14:creationId xmlns:p14="http://schemas.microsoft.com/office/powerpoint/2010/main" val="2113452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08BFE-DFB1-4892-986B-9444E55AE4D3}"/>
              </a:ext>
            </a:extLst>
          </p:cNvPr>
          <p:cNvSpPr>
            <a:spLocks noGrp="1"/>
          </p:cNvSpPr>
          <p:nvPr>
            <p:ph type="title"/>
          </p:nvPr>
        </p:nvSpPr>
        <p:spPr/>
        <p:txBody>
          <a:bodyPr>
            <a:normAutofit/>
          </a:bodyPr>
          <a:lstStyle/>
          <a:p>
            <a:r>
              <a:rPr lang="en-US" dirty="0"/>
              <a:t>What is self-driving car?</a:t>
            </a:r>
          </a:p>
        </p:txBody>
      </p:sp>
      <p:sp>
        <p:nvSpPr>
          <p:cNvPr id="3" name="Content Placeholder 2">
            <a:extLst>
              <a:ext uri="{FF2B5EF4-FFF2-40B4-BE49-F238E27FC236}">
                <a16:creationId xmlns:a16="http://schemas.microsoft.com/office/drawing/2014/main" id="{EC824EBD-3540-427B-A19E-98EF1B3A1F8B}"/>
              </a:ext>
            </a:extLst>
          </p:cNvPr>
          <p:cNvSpPr>
            <a:spLocks noGrp="1"/>
          </p:cNvSpPr>
          <p:nvPr>
            <p:ph idx="1"/>
          </p:nvPr>
        </p:nvSpPr>
        <p:spPr/>
        <p:txBody>
          <a:bodyPr/>
          <a:lstStyle/>
          <a:p>
            <a:r>
              <a:rPr lang="en-US" dirty="0"/>
              <a:t>A self-driving car (sometimes called an autonomous car or driverless car) is a vehicle that uses a combination of sensors, cameras, radar and artificial intelligence to travel between destinations without a human operator.</a:t>
            </a:r>
          </a:p>
        </p:txBody>
      </p:sp>
    </p:spTree>
    <p:extLst>
      <p:ext uri="{BB962C8B-B14F-4D97-AF65-F5344CB8AC3E}">
        <p14:creationId xmlns:p14="http://schemas.microsoft.com/office/powerpoint/2010/main" val="21098745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Extending </a:t>
            </a:r>
            <a:br>
              <a:rPr lang="en-US" dirty="0"/>
            </a:br>
            <a:r>
              <a:rPr lang="en-US" dirty="0"/>
              <a:t>Vehicular Vision</a:t>
            </a:r>
          </a:p>
        </p:txBody>
      </p:sp>
      <p:sp>
        <p:nvSpPr>
          <p:cNvPr id="3" name="Content Placeholder 2"/>
          <p:cNvSpPr>
            <a:spLocks noGrp="1"/>
          </p:cNvSpPr>
          <p:nvPr>
            <p:ph idx="1"/>
          </p:nvPr>
        </p:nvSpPr>
        <p:spPr/>
        <p:txBody>
          <a:bodyPr/>
          <a:lstStyle/>
          <a:p>
            <a:r>
              <a:rPr lang="en-US" dirty="0"/>
              <a:t>With the help of a common coordinate frame, vehicles are able to precisely localize themselves.</a:t>
            </a:r>
          </a:p>
          <a:p>
            <a:r>
              <a:rPr lang="en-US" dirty="0"/>
              <a:t>However, if car A wants to share its point cloud with car B, AVR needs to transform the objects or point cloud in A’s local view to B’s. </a:t>
            </a:r>
          </a:p>
          <a:p>
            <a:r>
              <a:rPr lang="en-US" dirty="0"/>
              <a:t>AVR performs Perspective Transformations between the local and global coordinate frames.</a:t>
            </a:r>
          </a:p>
          <a:p>
            <a:pPr marL="0" indent="0">
              <a:buNone/>
            </a:pPr>
            <a:endParaRPr lang="en-US" dirty="0"/>
          </a:p>
        </p:txBody>
      </p:sp>
    </p:spTree>
    <p:extLst>
      <p:ext uri="{BB962C8B-B14F-4D97-AF65-F5344CB8AC3E}">
        <p14:creationId xmlns:p14="http://schemas.microsoft.com/office/powerpoint/2010/main" val="35314501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Perspective</a:t>
            </a:r>
            <a:br>
              <a:rPr lang="en-US" dirty="0"/>
            </a:br>
            <a:r>
              <a:rPr lang="en-US" dirty="0"/>
              <a:t>Transformation</a:t>
            </a:r>
          </a:p>
        </p:txBody>
      </p:sp>
      <p:sp>
        <p:nvSpPr>
          <p:cNvPr id="3" name="Content Placeholder 2"/>
          <p:cNvSpPr>
            <a:spLocks noGrp="1"/>
          </p:cNvSpPr>
          <p:nvPr>
            <p:ph idx="1"/>
          </p:nvPr>
        </p:nvSpPr>
        <p:spPr/>
        <p:txBody>
          <a:bodyPr>
            <a:normAutofit/>
          </a:bodyPr>
          <a:lstStyle/>
          <a:p>
            <a:r>
              <a:rPr lang="en-US" sz="2800" dirty="0"/>
              <a:t>Consider two views from two different vehicles.</a:t>
            </a:r>
          </a:p>
          <a:p>
            <a:r>
              <a:rPr lang="en-US" sz="2800" dirty="0"/>
              <a:t>AVR introduces the common coordinate frame to bridge the gap between the two perspectives.</a:t>
            </a:r>
          </a:p>
          <a:p>
            <a:r>
              <a:rPr lang="en-US" sz="2800" dirty="0"/>
              <a:t>The camera pose in the common frame is represented by a transformation matrix, which is a 3x3 rotation matrix and a 3 element translation vector.</a:t>
            </a:r>
          </a:p>
          <a:p>
            <a:endParaRPr lang="en-US" sz="2000" dirty="0"/>
          </a:p>
        </p:txBody>
      </p:sp>
      <p:pic>
        <p:nvPicPr>
          <p:cNvPr id="4" name="Picture 3"/>
          <p:cNvPicPr>
            <a:picLocks noChangeAspect="1"/>
          </p:cNvPicPr>
          <p:nvPr/>
        </p:nvPicPr>
        <p:blipFill>
          <a:blip r:embed="rId2"/>
          <a:stretch>
            <a:fillRect/>
          </a:stretch>
        </p:blipFill>
        <p:spPr>
          <a:xfrm>
            <a:off x="4146145" y="4431378"/>
            <a:ext cx="6067201" cy="1412470"/>
          </a:xfrm>
          <a:prstGeom prst="rect">
            <a:avLst/>
          </a:prstGeom>
        </p:spPr>
      </p:pic>
    </p:spTree>
    <p:extLst>
      <p:ext uri="{BB962C8B-B14F-4D97-AF65-F5344CB8AC3E}">
        <p14:creationId xmlns:p14="http://schemas.microsoft.com/office/powerpoint/2010/main" val="13290200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Perspective</a:t>
            </a:r>
            <a:br>
              <a:rPr lang="en-US" dirty="0"/>
            </a:br>
            <a:r>
              <a:rPr lang="en-US" dirty="0"/>
              <a:t> Transformation (Cont.)</a:t>
            </a:r>
          </a:p>
        </p:txBody>
      </p:sp>
      <p:sp>
        <p:nvSpPr>
          <p:cNvPr id="3" name="Content Placeholder 2"/>
          <p:cNvSpPr>
            <a:spLocks noGrp="1"/>
          </p:cNvSpPr>
          <p:nvPr>
            <p:ph idx="1"/>
          </p:nvPr>
        </p:nvSpPr>
        <p:spPr/>
        <p:txBody>
          <a:bodyPr/>
          <a:lstStyle/>
          <a:p>
            <a:r>
              <a:rPr lang="en-US" dirty="0"/>
              <a:t>The translation is equivalent to the camera coordinate in the common frame, and the rotation matrix indicates the rotation of the camera coordinate frame against the common coordinate frame.</a:t>
            </a:r>
          </a:p>
          <a:p>
            <a:endParaRPr lang="en-US" dirty="0"/>
          </a:p>
        </p:txBody>
      </p:sp>
    </p:spTree>
    <p:extLst>
      <p:ext uri="{BB962C8B-B14F-4D97-AF65-F5344CB8AC3E}">
        <p14:creationId xmlns:p14="http://schemas.microsoft.com/office/powerpoint/2010/main" val="1649491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Detecting and </a:t>
            </a:r>
            <a:br>
              <a:rPr lang="en-US" dirty="0"/>
            </a:br>
            <a:r>
              <a:rPr lang="en-US" dirty="0"/>
              <a:t>Isolating Dynamic Objects</a:t>
            </a:r>
          </a:p>
        </p:txBody>
      </p:sp>
      <p:sp>
        <p:nvSpPr>
          <p:cNvPr id="3" name="Content Placeholder 2"/>
          <p:cNvSpPr>
            <a:spLocks noGrp="1"/>
          </p:cNvSpPr>
          <p:nvPr>
            <p:ph idx="1"/>
          </p:nvPr>
        </p:nvSpPr>
        <p:spPr/>
        <p:txBody>
          <a:bodyPr>
            <a:normAutofit fontScale="70000" lnSpcReduction="20000"/>
          </a:bodyPr>
          <a:lstStyle/>
          <a:p>
            <a:r>
              <a:rPr lang="en-US" dirty="0"/>
              <a:t>To reduce the transmission load we need to find a way to isolate dynamic objects only.</a:t>
            </a:r>
          </a:p>
          <a:p>
            <a:r>
              <a:rPr lang="en-US" dirty="0"/>
              <a:t>This can be achieved by analyzing the motion of each voxel in successive frames.</a:t>
            </a:r>
          </a:p>
          <a:p>
            <a:r>
              <a:rPr lang="en-US" dirty="0"/>
              <a:t>Unfortunately, it is a non-trivial task to match two voxels among consecutive frames. Prior point cloud matching techniques involve heavy computation unsuitable for real-time applications. </a:t>
            </a:r>
          </a:p>
          <a:p>
            <a:r>
              <a:rPr lang="en-US" dirty="0"/>
              <a:t>AVR extracts SURF features for matching and finds the position of the current frame in the last frame.</a:t>
            </a:r>
          </a:p>
          <a:p>
            <a:r>
              <a:rPr lang="en-US" dirty="0"/>
              <a:t>Then, </a:t>
            </a:r>
            <a:r>
              <a:rPr lang="en-US" dirty="0" err="1"/>
              <a:t>thresholding</a:t>
            </a:r>
            <a:r>
              <a:rPr lang="en-US" dirty="0"/>
              <a:t> the Euclidean distance between matching voxels from consecutive frames can isolate the dynamic points from the static ones</a:t>
            </a:r>
          </a:p>
          <a:p>
            <a:endParaRPr lang="en-US" dirty="0"/>
          </a:p>
        </p:txBody>
      </p:sp>
    </p:spTree>
    <p:extLst>
      <p:ext uri="{BB962C8B-B14F-4D97-AF65-F5344CB8AC3E}">
        <p14:creationId xmlns:p14="http://schemas.microsoft.com/office/powerpoint/2010/main" val="6198010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Detecting and Isolating</a:t>
            </a:r>
            <a:br>
              <a:rPr lang="en-US" dirty="0"/>
            </a:br>
            <a:r>
              <a:rPr lang="en-US" dirty="0"/>
              <a:t> Dynamic Objects (Cont.)</a:t>
            </a:r>
          </a:p>
        </p:txBody>
      </p:sp>
      <p:sp>
        <p:nvSpPr>
          <p:cNvPr id="3" name="Content Placeholder 2"/>
          <p:cNvSpPr>
            <a:spLocks noGrp="1"/>
          </p:cNvSpPr>
          <p:nvPr>
            <p:ph idx="1"/>
          </p:nvPr>
        </p:nvSpPr>
        <p:spPr/>
        <p:txBody>
          <a:bodyPr>
            <a:normAutofit lnSpcReduction="10000"/>
          </a:bodyPr>
          <a:lstStyle/>
          <a:p>
            <a:r>
              <a:rPr lang="en-US" dirty="0"/>
              <a:t>In the initial experiments, AVR successfully filtered out all stationary objects, and extracted only the moving objects in the scene. </a:t>
            </a:r>
          </a:p>
          <a:p>
            <a:r>
              <a:rPr lang="en-US" dirty="0"/>
              <a:t>One experimental optimization includes exploiting object detector to narrow the space for moving objects. Once we identify the pixels related to moving objects, we can reduce the search space for moving objects.</a:t>
            </a:r>
          </a:p>
        </p:txBody>
      </p:sp>
    </p:spTree>
    <p:extLst>
      <p:ext uri="{BB962C8B-B14F-4D97-AF65-F5344CB8AC3E}">
        <p14:creationId xmlns:p14="http://schemas.microsoft.com/office/powerpoint/2010/main" val="7185286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Preliminary </a:t>
            </a:r>
            <a:br>
              <a:rPr lang="en-US" dirty="0"/>
            </a:br>
            <a:r>
              <a:rPr lang="en-US" dirty="0"/>
              <a:t>Evaluation</a:t>
            </a:r>
          </a:p>
        </p:txBody>
      </p:sp>
      <p:sp>
        <p:nvSpPr>
          <p:cNvPr id="3" name="Content Placeholder 2"/>
          <p:cNvSpPr>
            <a:spLocks noGrp="1"/>
          </p:cNvSpPr>
          <p:nvPr>
            <p:ph idx="1"/>
          </p:nvPr>
        </p:nvSpPr>
        <p:spPr/>
        <p:txBody>
          <a:bodyPr>
            <a:normAutofit fontScale="77500" lnSpcReduction="20000"/>
          </a:bodyPr>
          <a:lstStyle/>
          <a:p>
            <a:r>
              <a:rPr lang="en-US" dirty="0"/>
              <a:t>The setup included setting up two cars with stereo cameras ZED with smartphone attached to it.</a:t>
            </a:r>
          </a:p>
          <a:p>
            <a:r>
              <a:rPr lang="en-US" dirty="0"/>
              <a:t>The stereo camera records the video stream and computes the 3D point cloud.</a:t>
            </a:r>
          </a:p>
          <a:p>
            <a:r>
              <a:rPr lang="en-US" dirty="0"/>
              <a:t>The mobile phone records GPS and all motion sensors, i.e., gyroscope, accelerometer, magnetometer, etc..</a:t>
            </a:r>
          </a:p>
          <a:p>
            <a:r>
              <a:rPr lang="en-US" dirty="0"/>
              <a:t>ZED can create the real-time point cloud at a framerate of 30fps on a Titan X GPU with a resolution of 720P (1280 x 720), and up to 100 fps with VGA (640 x 480).</a:t>
            </a:r>
          </a:p>
          <a:p>
            <a:r>
              <a:rPr lang="en-US" dirty="0"/>
              <a:t>For object recognition, AVR uses YOLO, a state-of-the-art object detector. </a:t>
            </a:r>
          </a:p>
          <a:p>
            <a:endParaRPr lang="en-US" dirty="0"/>
          </a:p>
        </p:txBody>
      </p:sp>
    </p:spTree>
    <p:extLst>
      <p:ext uri="{BB962C8B-B14F-4D97-AF65-F5344CB8AC3E}">
        <p14:creationId xmlns:p14="http://schemas.microsoft.com/office/powerpoint/2010/main" val="15612830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Preliminary</a:t>
            </a:r>
            <a:br>
              <a:rPr lang="en-US" dirty="0"/>
            </a:br>
            <a:r>
              <a:rPr lang="en-US" dirty="0"/>
              <a:t>Evaluation (Cont.)</a:t>
            </a:r>
          </a:p>
        </p:txBody>
      </p:sp>
      <p:sp>
        <p:nvSpPr>
          <p:cNvPr id="3" name="Content Placeholder 2"/>
          <p:cNvSpPr>
            <a:spLocks noGrp="1"/>
          </p:cNvSpPr>
          <p:nvPr>
            <p:ph idx="1"/>
          </p:nvPr>
        </p:nvSpPr>
        <p:spPr/>
        <p:txBody>
          <a:bodyPr/>
          <a:lstStyle/>
          <a:p>
            <a:r>
              <a:rPr lang="en-US" dirty="0"/>
              <a:t>Bandwidth and Latency</a:t>
            </a:r>
          </a:p>
          <a:p>
            <a:pPr lvl="1"/>
            <a:r>
              <a:rPr lang="en-US" dirty="0"/>
              <a:t>The table summarizes the bandwidth requirement of transferring different representations of vehicle surroundings with various granularities.</a:t>
            </a:r>
          </a:p>
          <a:p>
            <a:pPr lvl="1"/>
            <a:endParaRPr lang="en-US" dirty="0"/>
          </a:p>
        </p:txBody>
      </p:sp>
      <p:pic>
        <p:nvPicPr>
          <p:cNvPr id="6" name="Picture 5"/>
          <p:cNvPicPr>
            <a:picLocks noChangeAspect="1"/>
          </p:cNvPicPr>
          <p:nvPr/>
        </p:nvPicPr>
        <p:blipFill>
          <a:blip r:embed="rId2"/>
          <a:stretch>
            <a:fillRect/>
          </a:stretch>
        </p:blipFill>
        <p:spPr>
          <a:xfrm>
            <a:off x="3478702" y="4391462"/>
            <a:ext cx="4917785" cy="1776582"/>
          </a:xfrm>
          <a:prstGeom prst="rect">
            <a:avLst/>
          </a:prstGeom>
        </p:spPr>
      </p:pic>
    </p:spTree>
    <p:extLst>
      <p:ext uri="{BB962C8B-B14F-4D97-AF65-F5344CB8AC3E}">
        <p14:creationId xmlns:p14="http://schemas.microsoft.com/office/powerpoint/2010/main" val="27678076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Preliminary</a:t>
            </a:r>
            <a:br>
              <a:rPr lang="en-US" dirty="0"/>
            </a:br>
            <a:r>
              <a:rPr lang="en-US" dirty="0"/>
              <a:t>Evaluation (Cont.)</a:t>
            </a:r>
          </a:p>
        </p:txBody>
      </p:sp>
      <p:sp>
        <p:nvSpPr>
          <p:cNvPr id="3" name="Content Placeholder 2"/>
          <p:cNvSpPr>
            <a:spLocks noGrp="1"/>
          </p:cNvSpPr>
          <p:nvPr>
            <p:ph idx="1"/>
          </p:nvPr>
        </p:nvSpPr>
        <p:spPr/>
        <p:txBody>
          <a:bodyPr>
            <a:normAutofit fontScale="92500" lnSpcReduction="20000"/>
          </a:bodyPr>
          <a:lstStyle/>
          <a:p>
            <a:r>
              <a:rPr lang="en-US" dirty="0"/>
              <a:t>AVR can share these representations either via direct V2V communication, or indirectly through the road side units or the cloud.</a:t>
            </a:r>
          </a:p>
          <a:p>
            <a:r>
              <a:rPr lang="en-US" dirty="0"/>
              <a:t>However, existing state-of-the-art wireless communication technologies cannot support any representation except coarse labels.</a:t>
            </a:r>
          </a:p>
          <a:p>
            <a:r>
              <a:rPr lang="en-US" dirty="0"/>
              <a:t>In practice, a peer-to-peer (P2P) Wi-Fi direct link and a server for LTE transmission was created over cloud, to measure the performance of point cloud transfer.</a:t>
            </a:r>
          </a:p>
        </p:txBody>
      </p:sp>
    </p:spTree>
    <p:extLst>
      <p:ext uri="{BB962C8B-B14F-4D97-AF65-F5344CB8AC3E}">
        <p14:creationId xmlns:p14="http://schemas.microsoft.com/office/powerpoint/2010/main" val="6200375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Preliminary</a:t>
            </a:r>
            <a:br>
              <a:rPr lang="en-US" dirty="0"/>
            </a:br>
            <a:r>
              <a:rPr lang="en-US" dirty="0"/>
              <a:t>Evaluation (Cont.)</a:t>
            </a:r>
          </a:p>
        </p:txBody>
      </p:sp>
      <p:sp>
        <p:nvSpPr>
          <p:cNvPr id="3" name="Content Placeholder 2"/>
          <p:cNvSpPr>
            <a:spLocks noGrp="1"/>
          </p:cNvSpPr>
          <p:nvPr>
            <p:ph idx="1"/>
          </p:nvPr>
        </p:nvSpPr>
        <p:spPr/>
        <p:txBody>
          <a:bodyPr>
            <a:normAutofit/>
          </a:bodyPr>
          <a:lstStyle/>
          <a:p>
            <a:r>
              <a:rPr lang="en-US" sz="2400" dirty="0"/>
              <a:t>As expected, the throughput increases as the file size increases because it allows the TCP congestion window to open up fully and utilize more bandwidth.</a:t>
            </a:r>
          </a:p>
          <a:p>
            <a:r>
              <a:rPr lang="en-US" sz="2400" dirty="0"/>
              <a:t>We observed that when we reduced the point cloud size in log scale, the latency drops only linearly.</a:t>
            </a:r>
          </a:p>
          <a:p>
            <a:r>
              <a:rPr lang="en-US" sz="2400" dirty="0"/>
              <a:t>The latency of V2V communication is still inadequate, and there are plans to explore this dimension in the future. </a:t>
            </a:r>
          </a:p>
          <a:p>
            <a:endParaRPr lang="en-US" dirty="0"/>
          </a:p>
        </p:txBody>
      </p:sp>
      <p:pic>
        <p:nvPicPr>
          <p:cNvPr id="6" name="Picture 5"/>
          <p:cNvPicPr>
            <a:picLocks noChangeAspect="1"/>
          </p:cNvPicPr>
          <p:nvPr/>
        </p:nvPicPr>
        <p:blipFill>
          <a:blip r:embed="rId2"/>
          <a:stretch>
            <a:fillRect/>
          </a:stretch>
        </p:blipFill>
        <p:spPr>
          <a:xfrm>
            <a:off x="5777174" y="3807063"/>
            <a:ext cx="4871430" cy="2571662"/>
          </a:xfrm>
          <a:prstGeom prst="rect">
            <a:avLst/>
          </a:prstGeom>
        </p:spPr>
      </p:pic>
    </p:spTree>
    <p:extLst>
      <p:ext uri="{BB962C8B-B14F-4D97-AF65-F5344CB8AC3E}">
        <p14:creationId xmlns:p14="http://schemas.microsoft.com/office/powerpoint/2010/main" val="32725261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Challenges and </a:t>
            </a:r>
            <a:br>
              <a:rPr lang="en-US" dirty="0"/>
            </a:br>
            <a:r>
              <a:rPr lang="en-US" dirty="0"/>
              <a:t>Future works</a:t>
            </a:r>
          </a:p>
        </p:txBody>
      </p:sp>
      <p:sp>
        <p:nvSpPr>
          <p:cNvPr id="3" name="Content Placeholder 2"/>
          <p:cNvSpPr>
            <a:spLocks noGrp="1"/>
          </p:cNvSpPr>
          <p:nvPr>
            <p:ph idx="1"/>
          </p:nvPr>
        </p:nvSpPr>
        <p:spPr/>
        <p:txBody>
          <a:bodyPr>
            <a:normAutofit fontScale="70000" lnSpcReduction="20000"/>
          </a:bodyPr>
          <a:lstStyle/>
          <a:p>
            <a:r>
              <a:rPr lang="en-US" dirty="0"/>
              <a:t>Try to leverage other techniques adopted in latency sensitive applications like gaming and interactive VR, such as dead reckoning or motion prediction.</a:t>
            </a:r>
          </a:p>
          <a:p>
            <a:r>
              <a:rPr lang="en-US" dirty="0"/>
              <a:t>Leveraging the trajectory of the vehicle, information from maps, and the constraints on pedestrians, we might be able to correctly predict motion over short time scales.</a:t>
            </a:r>
          </a:p>
          <a:p>
            <a:r>
              <a:rPr lang="en-US" dirty="0"/>
              <a:t>There are plans to explore advanced voxel compression techniques to address the bandwidth bottleneck.</a:t>
            </a:r>
          </a:p>
          <a:p>
            <a:r>
              <a:rPr lang="en-US" dirty="0"/>
              <a:t>Future work will need to address security and privacy concerns that may arise from communicating visual information between vehicles. AVR </a:t>
            </a:r>
            <a:r>
              <a:rPr lang="en-US"/>
              <a:t>will also </a:t>
            </a:r>
            <a:r>
              <a:rPr lang="en-US" dirty="0"/>
              <a:t>focus on improving the throughput of processing objects, addressing the bandwidth constraints, and reducing latency. </a:t>
            </a:r>
          </a:p>
          <a:p>
            <a:endParaRPr lang="en-US" dirty="0"/>
          </a:p>
        </p:txBody>
      </p:sp>
    </p:spTree>
    <p:extLst>
      <p:ext uri="{BB962C8B-B14F-4D97-AF65-F5344CB8AC3E}">
        <p14:creationId xmlns:p14="http://schemas.microsoft.com/office/powerpoint/2010/main" val="3032802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89969-FC77-42E1-9FEE-77E309A99FBB}"/>
              </a:ext>
            </a:extLst>
          </p:cNvPr>
          <p:cNvSpPr>
            <a:spLocks noGrp="1"/>
          </p:cNvSpPr>
          <p:nvPr>
            <p:ph type="title"/>
          </p:nvPr>
        </p:nvSpPr>
        <p:spPr/>
        <p:txBody>
          <a:bodyPr/>
          <a:lstStyle/>
          <a:p>
            <a:r>
              <a:rPr lang="en-US" dirty="0"/>
              <a:t>Current self-driving technology</a:t>
            </a:r>
          </a:p>
        </p:txBody>
      </p:sp>
      <p:sp>
        <p:nvSpPr>
          <p:cNvPr id="3" name="Content Placeholder 2">
            <a:extLst>
              <a:ext uri="{FF2B5EF4-FFF2-40B4-BE49-F238E27FC236}">
                <a16:creationId xmlns:a16="http://schemas.microsoft.com/office/drawing/2014/main" id="{9E5794CF-A78D-4525-8710-3755EF2471E0}"/>
              </a:ext>
            </a:extLst>
          </p:cNvPr>
          <p:cNvSpPr>
            <a:spLocks noGrp="1"/>
          </p:cNvSpPr>
          <p:nvPr>
            <p:ph idx="1"/>
          </p:nvPr>
        </p:nvSpPr>
        <p:spPr/>
        <p:txBody>
          <a:bodyPr/>
          <a:lstStyle/>
          <a:p>
            <a:r>
              <a:rPr lang="en-US" dirty="0"/>
              <a:t>BMW</a:t>
            </a:r>
          </a:p>
          <a:p>
            <a:r>
              <a:rPr lang="en-US" dirty="0"/>
              <a:t>Mercedes Benz</a:t>
            </a:r>
          </a:p>
          <a:p>
            <a:r>
              <a:rPr lang="en-US" dirty="0"/>
              <a:t>Volvo</a:t>
            </a:r>
          </a:p>
          <a:p>
            <a:r>
              <a:rPr lang="en-US" dirty="0"/>
              <a:t>Cadillac</a:t>
            </a:r>
          </a:p>
          <a:p>
            <a:r>
              <a:rPr lang="en-US" dirty="0"/>
              <a:t>And we have TESLA!</a:t>
            </a:r>
          </a:p>
        </p:txBody>
      </p:sp>
    </p:spTree>
    <p:extLst>
      <p:ext uri="{BB962C8B-B14F-4D97-AF65-F5344CB8AC3E}">
        <p14:creationId xmlns:p14="http://schemas.microsoft.com/office/powerpoint/2010/main" val="25371402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normAutofit/>
          </a:bodyPr>
          <a:lstStyle/>
          <a:p>
            <a:r>
              <a:rPr lang="en-US" dirty="0"/>
              <a:t>We discussed a new capability, Augmented Vehicular Reality, and sketched the design and implementation of an AVR system.</a:t>
            </a:r>
          </a:p>
          <a:p>
            <a:r>
              <a:rPr lang="en-US" dirty="0"/>
              <a:t>AVR is not only beneficial to human drivers as a driving assistant system, but also, more importantly, enables extended vision for autonomous driving cars to make better and safer decisions. </a:t>
            </a:r>
          </a:p>
        </p:txBody>
      </p:sp>
    </p:spTree>
    <p:extLst>
      <p:ext uri="{BB962C8B-B14F-4D97-AF65-F5344CB8AC3E}">
        <p14:creationId xmlns:p14="http://schemas.microsoft.com/office/powerpoint/2010/main" val="11447827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lgn="ctr">
              <a:buNone/>
            </a:pPr>
            <a:r>
              <a:rPr lang="en-US" dirty="0"/>
              <a:t>Thank You!</a:t>
            </a:r>
          </a:p>
          <a:p>
            <a:pPr marL="0" indent="0" algn="ctr">
              <a:buNone/>
            </a:pPr>
            <a:endParaRPr lang="en-US" dirty="0"/>
          </a:p>
          <a:p>
            <a:pPr marL="0" indent="0" algn="ctr">
              <a:buNone/>
            </a:pPr>
            <a:endParaRPr lang="en-US" dirty="0"/>
          </a:p>
          <a:p>
            <a:pPr marL="0" indent="0" algn="ctr">
              <a:buNone/>
            </a:pPr>
            <a:r>
              <a:rPr lang="en-US" dirty="0"/>
              <a:t>Any Questions?</a:t>
            </a:r>
          </a:p>
          <a:p>
            <a:pPr marL="0" indent="0" algn="ctr">
              <a:buNone/>
            </a:pPr>
            <a:r>
              <a:rPr lang="en-US" dirty="0"/>
              <a:t>Bring it on!</a:t>
            </a:r>
            <a:endParaRPr lang="en-US" sz="800" dirty="0"/>
          </a:p>
          <a:p>
            <a:pPr marL="0" indent="0" algn="ctr">
              <a:buNone/>
            </a:pPr>
            <a:r>
              <a:rPr lang="en-US" sz="800" dirty="0"/>
              <a:t>(Courtesy: Abhinav Dutta)</a:t>
            </a:r>
            <a:endParaRPr lang="en-US" dirty="0"/>
          </a:p>
        </p:txBody>
      </p:sp>
    </p:spTree>
    <p:extLst>
      <p:ext uri="{BB962C8B-B14F-4D97-AF65-F5344CB8AC3E}">
        <p14:creationId xmlns:p14="http://schemas.microsoft.com/office/powerpoint/2010/main" val="1982997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A5165-E665-47C2-BC72-F54D3755F65B}"/>
              </a:ext>
            </a:extLst>
          </p:cNvPr>
          <p:cNvSpPr>
            <a:spLocks noGrp="1"/>
          </p:cNvSpPr>
          <p:nvPr>
            <p:ph type="title"/>
          </p:nvPr>
        </p:nvSpPr>
        <p:spPr/>
        <p:txBody>
          <a:bodyPr/>
          <a:lstStyle/>
          <a:p>
            <a:r>
              <a:rPr lang="en-US" dirty="0"/>
              <a:t>Auto-pilot crash</a:t>
            </a:r>
          </a:p>
        </p:txBody>
      </p:sp>
      <p:sp>
        <p:nvSpPr>
          <p:cNvPr id="3" name="Content Placeholder 2">
            <a:extLst>
              <a:ext uri="{FF2B5EF4-FFF2-40B4-BE49-F238E27FC236}">
                <a16:creationId xmlns:a16="http://schemas.microsoft.com/office/drawing/2014/main" id="{809CCE5C-1B7B-4EEF-BBA8-4D04F8ECAC5F}"/>
              </a:ext>
            </a:extLst>
          </p:cNvPr>
          <p:cNvSpPr>
            <a:spLocks noGrp="1"/>
          </p:cNvSpPr>
          <p:nvPr>
            <p:ph idx="1"/>
          </p:nvPr>
        </p:nvSpPr>
        <p:spPr/>
        <p:txBody>
          <a:bodyPr/>
          <a:lstStyle/>
          <a:p>
            <a:r>
              <a:rPr lang="en-US" dirty="0"/>
              <a:t>4 recorded crashes</a:t>
            </a:r>
          </a:p>
          <a:p>
            <a:r>
              <a:rPr lang="en-US" dirty="0"/>
              <a:t>3 Tesla and 1 Volvo</a:t>
            </a:r>
          </a:p>
          <a:p>
            <a:r>
              <a:rPr lang="en-US" dirty="0"/>
              <a:t>Latest, March 2018 in CA involving Tesla Model X</a:t>
            </a:r>
          </a:p>
        </p:txBody>
      </p:sp>
    </p:spTree>
    <p:extLst>
      <p:ext uri="{BB962C8B-B14F-4D97-AF65-F5344CB8AC3E}">
        <p14:creationId xmlns:p14="http://schemas.microsoft.com/office/powerpoint/2010/main" val="3650310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D9632-4886-441A-B024-1F9670406383}"/>
              </a:ext>
            </a:extLst>
          </p:cNvPr>
          <p:cNvSpPr>
            <a:spLocks noGrp="1"/>
          </p:cNvSpPr>
          <p:nvPr>
            <p:ph type="title"/>
          </p:nvPr>
        </p:nvSpPr>
        <p:spPr/>
        <p:txBody>
          <a:bodyPr/>
          <a:lstStyle/>
          <a:p>
            <a:r>
              <a:rPr lang="en-US" dirty="0"/>
              <a:t>Probable cause	</a:t>
            </a:r>
          </a:p>
        </p:txBody>
      </p:sp>
      <p:sp>
        <p:nvSpPr>
          <p:cNvPr id="3" name="Content Placeholder 2">
            <a:extLst>
              <a:ext uri="{FF2B5EF4-FFF2-40B4-BE49-F238E27FC236}">
                <a16:creationId xmlns:a16="http://schemas.microsoft.com/office/drawing/2014/main" id="{952D95A4-0CC0-4654-B080-44E8BCA8EFE6}"/>
              </a:ext>
            </a:extLst>
          </p:cNvPr>
          <p:cNvSpPr>
            <a:spLocks noGrp="1"/>
          </p:cNvSpPr>
          <p:nvPr>
            <p:ph idx="1"/>
          </p:nvPr>
        </p:nvSpPr>
        <p:spPr/>
        <p:txBody>
          <a:bodyPr/>
          <a:lstStyle/>
          <a:p>
            <a:r>
              <a:rPr lang="en-US" dirty="0"/>
              <a:t>Limited visibility due to occlusions, sensing range, and extreme weather and lighting conditions.</a:t>
            </a:r>
          </a:p>
        </p:txBody>
      </p:sp>
    </p:spTree>
    <p:extLst>
      <p:ext uri="{BB962C8B-B14F-4D97-AF65-F5344CB8AC3E}">
        <p14:creationId xmlns:p14="http://schemas.microsoft.com/office/powerpoint/2010/main" val="1893290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7C50F-AA7A-4B47-BFAF-A62BD17C5B73}"/>
              </a:ext>
            </a:extLst>
          </p:cNvPr>
          <p:cNvSpPr>
            <a:spLocks noGrp="1"/>
          </p:cNvSpPr>
          <p:nvPr>
            <p:ph type="title"/>
          </p:nvPr>
        </p:nvSpPr>
        <p:spPr/>
        <p:txBody>
          <a:bodyPr/>
          <a:lstStyle/>
          <a:p>
            <a:r>
              <a:rPr lang="en-US" dirty="0"/>
              <a:t>Tesla auto-pilot testing</a:t>
            </a:r>
          </a:p>
        </p:txBody>
      </p:sp>
      <p:pic>
        <p:nvPicPr>
          <p:cNvPr id="4" name="tesla crash">
            <a:hlinkClick r:id="" action="ppaction://media"/>
            <a:extLst>
              <a:ext uri="{FF2B5EF4-FFF2-40B4-BE49-F238E27FC236}">
                <a16:creationId xmlns:a16="http://schemas.microsoft.com/office/drawing/2014/main" id="{92B0EB64-F722-4C9E-A5A4-EA067C1775F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054350" y="1598613"/>
            <a:ext cx="8323263" cy="4681537"/>
          </a:xfrm>
        </p:spPr>
      </p:pic>
    </p:spTree>
    <p:extLst>
      <p:ext uri="{BB962C8B-B14F-4D97-AF65-F5344CB8AC3E}">
        <p14:creationId xmlns:p14="http://schemas.microsoft.com/office/powerpoint/2010/main" val="3203944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6FC1C-07C9-4A59-B496-A9AB3BEE88E1}"/>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1A8A4104-67DA-43E3-BAAB-D86D6A65D3FE}"/>
              </a:ext>
            </a:extLst>
          </p:cNvPr>
          <p:cNvSpPr>
            <a:spLocks noGrp="1"/>
          </p:cNvSpPr>
          <p:nvPr>
            <p:ph idx="1"/>
          </p:nvPr>
        </p:nvSpPr>
        <p:spPr/>
        <p:txBody>
          <a:bodyPr>
            <a:normAutofit fontScale="70000" lnSpcReduction="20000"/>
          </a:bodyPr>
          <a:lstStyle/>
          <a:p>
            <a:r>
              <a:rPr lang="en-US" dirty="0"/>
              <a:t>Like today’s autonomous vehicle prototypes, vehicles in the future will have rich sensors to map and identify objects in the environment.</a:t>
            </a:r>
          </a:p>
          <a:p>
            <a:r>
              <a:rPr lang="en-US" dirty="0"/>
              <a:t>Today’s autonomous vehicle prototypes suffer from a list of limitations.</a:t>
            </a:r>
          </a:p>
          <a:p>
            <a:r>
              <a:rPr lang="en-US" dirty="0"/>
              <a:t>To improve visibility and performance, not just for autonomous vehicles but for other Advanced Driving Assistance Systems (ADAS), we explore a capability called Augmented Vehicular Reality (AVR).</a:t>
            </a:r>
          </a:p>
          <a:p>
            <a:r>
              <a:rPr lang="en-US" dirty="0"/>
              <a:t>AVR broadens the vehicle’s visual horizon by enabling it to share visual information with other nearby vehicles, but requires careful techniques to align coordinate frames of reference, and to detect dynamic objects.</a:t>
            </a:r>
          </a:p>
        </p:txBody>
      </p:sp>
    </p:spTree>
    <p:extLst>
      <p:ext uri="{BB962C8B-B14F-4D97-AF65-F5344CB8AC3E}">
        <p14:creationId xmlns:p14="http://schemas.microsoft.com/office/powerpoint/2010/main" val="1568858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40C30-AA44-4831-84CF-81FA4E2FBF36}"/>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0E1A7840-F9CC-4E05-969F-9C94BDE70E39}"/>
              </a:ext>
            </a:extLst>
          </p:cNvPr>
          <p:cNvSpPr>
            <a:spLocks noGrp="1"/>
          </p:cNvSpPr>
          <p:nvPr>
            <p:ph idx="1"/>
          </p:nvPr>
        </p:nvSpPr>
        <p:spPr/>
        <p:txBody>
          <a:bodyPr>
            <a:normAutofit fontScale="77500" lnSpcReduction="20000"/>
          </a:bodyPr>
          <a:lstStyle/>
          <a:p>
            <a:r>
              <a:rPr lang="en-US" dirty="0"/>
              <a:t>To improve the system performance, it will be necessary to overcome the limitations of depth sensors.</a:t>
            </a:r>
          </a:p>
          <a:p>
            <a:r>
              <a:rPr lang="en-US" dirty="0"/>
              <a:t>Besides limited sensing range, they all require line-of-sight visibility.</a:t>
            </a:r>
          </a:p>
          <a:p>
            <a:r>
              <a:rPr lang="en-US" dirty="0"/>
              <a:t>However, achieving higher reliability will likely require appropriate handling of situations where (a) a vehicle’s sensors cannot detect other traffic participants because line-of-sight availability does not exist, or (b) their range is impaired by extreme weather conditions, lighting conditions, sensor failures, etc..</a:t>
            </a:r>
          </a:p>
          <a:p>
            <a:r>
              <a:rPr lang="en-US" dirty="0"/>
              <a:t>In this paper, we explore the feasibility of communicating and merging visual information between nearby cars.</a:t>
            </a:r>
          </a:p>
        </p:txBody>
      </p:sp>
    </p:spTree>
    <p:extLst>
      <p:ext uri="{BB962C8B-B14F-4D97-AF65-F5344CB8AC3E}">
        <p14:creationId xmlns:p14="http://schemas.microsoft.com/office/powerpoint/2010/main" val="402982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AC461-304F-41A9-BB21-8785CB79CD1A}"/>
              </a:ext>
            </a:extLst>
          </p:cNvPr>
          <p:cNvSpPr>
            <a:spLocks noGrp="1"/>
          </p:cNvSpPr>
          <p:nvPr>
            <p:ph type="title"/>
          </p:nvPr>
        </p:nvSpPr>
        <p:spPr/>
        <p:txBody>
          <a:bodyPr/>
          <a:lstStyle/>
          <a:p>
            <a:r>
              <a:rPr lang="en-US" dirty="0"/>
              <a:t>Introduction (Cont.)</a:t>
            </a:r>
          </a:p>
        </p:txBody>
      </p:sp>
      <p:sp>
        <p:nvSpPr>
          <p:cNvPr id="3" name="Content Placeholder 2">
            <a:extLst>
              <a:ext uri="{FF2B5EF4-FFF2-40B4-BE49-F238E27FC236}">
                <a16:creationId xmlns:a16="http://schemas.microsoft.com/office/drawing/2014/main" id="{CCA7F374-B529-4110-87FC-CC9221EF8B87}"/>
              </a:ext>
            </a:extLst>
          </p:cNvPr>
          <p:cNvSpPr>
            <a:spLocks noGrp="1"/>
          </p:cNvSpPr>
          <p:nvPr>
            <p:ph idx="1"/>
          </p:nvPr>
        </p:nvSpPr>
        <p:spPr/>
        <p:txBody>
          <a:bodyPr>
            <a:normAutofit fontScale="85000" lnSpcReduction="20000"/>
          </a:bodyPr>
          <a:lstStyle/>
          <a:p>
            <a:r>
              <a:rPr lang="en-US" dirty="0"/>
              <a:t>This would augment vehicular visibility into hazards, and enable autonomous vehicles improve perception under challenging scenarios, or ADAS technologies to guide human users in making proper driving decisions.</a:t>
            </a:r>
          </a:p>
          <a:p>
            <a:r>
              <a:rPr lang="en-US" dirty="0"/>
              <a:t>This capability, which we call Augmented Vehicular Reality (AVR).</a:t>
            </a:r>
          </a:p>
          <a:p>
            <a:r>
              <a:rPr lang="en-US" dirty="0"/>
              <a:t>The preliminary design of the AVR explores the use of stereo cameras capable of depth perception.</a:t>
            </a:r>
          </a:p>
          <a:p>
            <a:r>
              <a:rPr lang="en-US" dirty="0"/>
              <a:t>They generate instantaneous 3-D views of the surroundings in a coordinate frame relative to the camera.</a:t>
            </a:r>
          </a:p>
          <a:p>
            <a:endParaRPr lang="en-US" dirty="0"/>
          </a:p>
        </p:txBody>
      </p:sp>
    </p:spTree>
    <p:extLst>
      <p:ext uri="{BB962C8B-B14F-4D97-AF65-F5344CB8AC3E}">
        <p14:creationId xmlns:p14="http://schemas.microsoft.com/office/powerpoint/2010/main" val="3445670737"/>
      </p:ext>
    </p:extLst>
  </p:cSld>
  <p:clrMapOvr>
    <a:masterClrMapping/>
  </p:clrMapOvr>
</p:sld>
</file>

<file path=ppt/theme/theme1.xml><?xml version="1.0" encoding="utf-8"?>
<a:theme xmlns:a="http://schemas.openxmlformats.org/drawingml/2006/main" name="160514-road-junction-template-16x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160514-road-junction-template-16x9</Template>
  <TotalTime>656</TotalTime>
  <Words>2056</Words>
  <Application>Microsoft Office PowerPoint</Application>
  <PresentationFormat>Widescreen</PresentationFormat>
  <Paragraphs>139</Paragraphs>
  <Slides>31</Slides>
  <Notes>1</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Arial</vt:lpstr>
      <vt:lpstr>Calibri</vt:lpstr>
      <vt:lpstr>160514-road-junction-template-16x9</vt:lpstr>
      <vt:lpstr>Augmented  Vehicular Reality</vt:lpstr>
      <vt:lpstr>What is self-driving car?</vt:lpstr>
      <vt:lpstr>Current self-driving technology</vt:lpstr>
      <vt:lpstr>Auto-pilot crash</vt:lpstr>
      <vt:lpstr>Probable cause </vt:lpstr>
      <vt:lpstr>Tesla auto-pilot testing</vt:lpstr>
      <vt:lpstr>Abstract</vt:lpstr>
      <vt:lpstr>Introduction</vt:lpstr>
      <vt:lpstr>Introduction (Cont.)</vt:lpstr>
      <vt:lpstr>Introduction (Cont.)</vt:lpstr>
      <vt:lpstr>Background, Motivation  and Challenges</vt:lpstr>
      <vt:lpstr>Background, Motivation  and Challenges (Cont.)</vt:lpstr>
      <vt:lpstr>Background, Motivation  and Challenges (Cont.)</vt:lpstr>
      <vt:lpstr>AVR Design</vt:lpstr>
      <vt:lpstr>AVR Design (Cont.)</vt:lpstr>
      <vt:lpstr>AVR Working</vt:lpstr>
      <vt:lpstr>AVR Working (Cont.)</vt:lpstr>
      <vt:lpstr>Localization using  Sparse 3-D Feature Maps</vt:lpstr>
      <vt:lpstr>Localization using Sparse  3-D Feature Maps (Cont.)</vt:lpstr>
      <vt:lpstr>Extending  Vehicular Vision</vt:lpstr>
      <vt:lpstr>Perspective Transformation</vt:lpstr>
      <vt:lpstr>Perspective  Transformation (Cont.)</vt:lpstr>
      <vt:lpstr>Detecting and  Isolating Dynamic Objects</vt:lpstr>
      <vt:lpstr>Detecting and Isolating  Dynamic Objects (Cont.)</vt:lpstr>
      <vt:lpstr>Preliminary  Evaluation</vt:lpstr>
      <vt:lpstr>Preliminary Evaluation (Cont.)</vt:lpstr>
      <vt:lpstr>Preliminary Evaluation (Cont.)</vt:lpstr>
      <vt:lpstr>Preliminary Evaluation (Cont.)</vt:lpstr>
      <vt:lpstr>Challenges and  Future works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Augmented Vehicular Reality</dc:title>
  <dc:creator>Sidharth Raj</dc:creator>
  <cp:lastModifiedBy>Sidharth Raj</cp:lastModifiedBy>
  <cp:revision>42</cp:revision>
  <dcterms:created xsi:type="dcterms:W3CDTF">2018-07-23T18:25:38Z</dcterms:created>
  <dcterms:modified xsi:type="dcterms:W3CDTF">2018-07-24T13:37:06Z</dcterms:modified>
</cp:coreProperties>
</file>